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485" r:id="rId3"/>
    <p:sldId id="486" r:id="rId4"/>
    <p:sldId id="269" r:id="rId5"/>
    <p:sldId id="487" r:id="rId6"/>
    <p:sldId id="261" r:id="rId7"/>
    <p:sldId id="262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75"/>
  </p:normalViewPr>
  <p:slideViewPr>
    <p:cSldViewPr snapToGrid="0">
      <p:cViewPr varScale="1">
        <p:scale>
          <a:sx n="119" d="100"/>
          <a:sy n="119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129F7-9D17-C242-8254-194D3173FE80}" type="datetimeFigureOut">
              <a:rPr lang="en-US" smtClean="0"/>
              <a:t>4/22/25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EA9C4-5C8E-3941-BB75-E747E6FCC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0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73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507A2-D477-7E7E-A216-7FC79C8BF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DC4A53-789F-BA05-4F83-EDA9C2896E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D53AA-9167-7193-AC9B-41DFD4A84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A526-8D92-E3BA-F680-F98EBD7B9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84240-9F58-A384-872E-25FADDC12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E7C93F-AF83-7762-D896-24F24EFFF8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46A6B-9352-C63F-9CF5-06B1333B5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70A-3B00-C244-BFE8-7C734846F4B0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17C39-31B7-0535-635A-546C829E9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62F88-8725-EBF7-3069-918994659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1E8FC-AB99-A144-9E24-AE8A39A0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30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EFF1B-7CA7-10EC-41AC-C67972098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0F0EE-7FFD-B8F2-9827-E0D577A1B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A187B-6406-CCB8-55FB-6BD08083D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70A-3B00-C244-BFE8-7C734846F4B0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427EF-D926-22B7-4017-36A74D55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BD2A2-53F9-C27D-AB76-614AA549D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1E8FC-AB99-A144-9E24-AE8A39A0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4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3A0E37-ED3D-C6F7-4D83-30C0FEF61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5A8AC3-3243-C646-9430-24AABA059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38F71-9260-BF94-9046-AE250FB3B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70A-3B00-C244-BFE8-7C734846F4B0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33805-B624-3126-EF28-5F935DAA4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DA002-DA54-3085-B504-FD40EAF5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1E8FC-AB99-A144-9E24-AE8A39A0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4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BFEAE-F9C0-1A44-FB95-1F8532AA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0CF8A-E5D3-03D6-0810-2A069163D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4F19-1BBC-C6C8-37B5-61380A22F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70A-3B00-C244-BFE8-7C734846F4B0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42C45-0CF6-05F2-3B2D-BBBF83699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1CD4B-AB04-DF90-8533-71ACE8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1E8FC-AB99-A144-9E24-AE8A39A0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63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3250-2083-F25A-DDFB-6D018B5A6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F29C5-224D-81AB-A74D-5E1BCFBA8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C63D-514F-6ECB-73AA-9A7D1E052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70A-3B00-C244-BFE8-7C734846F4B0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40126-B693-7E91-910D-6C9354EB4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D4CF3-745C-EA89-726D-1883D5DF0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1E8FC-AB99-A144-9E24-AE8A39A0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39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0115-9BEF-C51F-86B6-8BB0056AC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EFAFE-AB22-542D-86AA-143F8D0900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A8BB4-A4B8-C01D-BB18-EA00CCAF0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F4674-799F-C55C-1EBF-04CB29D08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70A-3B00-C244-BFE8-7C734846F4B0}" type="datetimeFigureOut">
              <a:rPr lang="en-US" smtClean="0"/>
              <a:t>4/22/25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1CF9A-0FA7-F89A-8FD1-45A49F5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0052F-C3E3-73FF-375A-F02261A80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1E8FC-AB99-A144-9E24-AE8A39A0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0374-0CD0-D0E1-8950-D12DE2E88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9CA1E-CE42-10CF-3940-DAEB43D10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17C49-381F-0DC4-4241-906674298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0B046A-DBB7-F550-DE64-247B48AB8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FDEE5B-6B4A-EE9A-0D5A-551A8494BB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5683DD-A337-1781-46ED-04FE15F0B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70A-3B00-C244-BFE8-7C734846F4B0}" type="datetimeFigureOut">
              <a:rPr lang="en-US" smtClean="0"/>
              <a:t>4/22/25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45E09A-E872-D4C0-D0A7-E72A74664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5AE6C-0B96-E6FF-12BF-9EF5D7F7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1E8FC-AB99-A144-9E24-AE8A39A0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4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1471B-EC5A-3C96-50C9-72E581C10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C42A12-532F-BBE9-EB00-D44C73A9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70A-3B00-C244-BFE8-7C734846F4B0}" type="datetimeFigureOut">
              <a:rPr lang="en-US" smtClean="0"/>
              <a:t>4/22/25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79B6A-43F4-26CE-757C-E92BDEB89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6E4C5-F9A8-2875-3428-B4A44474E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1E8FC-AB99-A144-9E24-AE8A39A0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21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52F867-D06A-1635-40AB-D9B8D9CF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70A-3B00-C244-BFE8-7C734846F4B0}" type="datetimeFigureOut">
              <a:rPr lang="en-US" smtClean="0"/>
              <a:t>4/22/25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E5BE8-C76B-C2AF-D969-E8E602911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1903-6869-A03C-6E76-4541DCCE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1E8FC-AB99-A144-9E24-AE8A39A0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32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D9006-7F61-FA21-8D44-B4B614575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CBCEF-0A8E-212E-C320-BFF44899B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90EA65-EDE9-5C62-4ED0-807CF1390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50F55-44C6-2AD3-0323-9360A4C2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70A-3B00-C244-BFE8-7C734846F4B0}" type="datetimeFigureOut">
              <a:rPr lang="en-US" smtClean="0"/>
              <a:t>4/22/25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CEBD2-499C-EC00-9CE6-777F7DF7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F8D90-C6CB-9C0B-D3AC-8DE865008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1E8FC-AB99-A144-9E24-AE8A39A0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2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F649-4CF1-FAC6-E3CB-0EB8DFE77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0EA006-A872-BE21-EBBE-522F68051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06A0C-0767-D19E-4A64-47E77DAF0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FB9E3-A497-4D5D-DE26-BD86A797A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70A-3B00-C244-BFE8-7C734846F4B0}" type="datetimeFigureOut">
              <a:rPr lang="en-US" smtClean="0"/>
              <a:t>4/22/25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9A2E48-90D9-1CE5-4702-09760F437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1D5000-37FB-B82C-3169-D32B3EBDF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1E8FC-AB99-A144-9E24-AE8A39A0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7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928658-011E-3686-F2E5-9BE058575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D90F1-F3F5-6A2A-85A5-A46EA3A4B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2BB4A-B3C7-BB29-28FC-60CEAB23A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69D70A-3B00-C244-BFE8-7C734846F4B0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53A4F-DC33-B57E-E88E-D08C060EC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7C33C-7C14-4694-E275-2DE55D6FE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D1E8FC-AB99-A144-9E24-AE8A39A0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6A5429-266E-0237-8522-16E4358046CC}"/>
              </a:ext>
            </a:extLst>
          </p:cNvPr>
          <p:cNvSpPr txBox="1"/>
          <p:nvPr/>
        </p:nvSpPr>
        <p:spPr>
          <a:xfrm>
            <a:off x="673395" y="86061"/>
            <a:ext cx="1084521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Campus Cedars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6 Meeting (Tuesday, April 15): Semantic Segmentation of Prostate Cancer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Biopsy Tissue Using Deep Learning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 (Prostate Cancer Grade Assessment) Challenge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Omar Lab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Computational Biomedicine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Coaches: Okan Ozdemir and Rish Sharma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April 15, 2025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C64787-C75B-7F17-C4B4-EE810D72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30" y="2068083"/>
            <a:ext cx="2280501" cy="22887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9C22F8-1428-4E1C-A2BB-739F2CA2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276" y="2076346"/>
            <a:ext cx="2280501" cy="228050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6BD353-20D2-BFF4-1949-A5B0CAE1CF19}"/>
              </a:ext>
            </a:extLst>
          </p:cNvPr>
          <p:cNvCxnSpPr/>
          <p:nvPr/>
        </p:nvCxnSpPr>
        <p:spPr>
          <a:xfrm>
            <a:off x="4561242" y="3212465"/>
            <a:ext cx="3367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06C876-5994-3164-B80C-DB81434691F3}"/>
              </a:ext>
            </a:extLst>
          </p:cNvPr>
          <p:cNvSpPr txBox="1"/>
          <p:nvPr/>
        </p:nvSpPr>
        <p:spPr>
          <a:xfrm>
            <a:off x="4956452" y="3244334"/>
            <a:ext cx="290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Semantic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1875395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87AB-4C83-E34C-CBDF-3BC23620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85" y="386432"/>
            <a:ext cx="5947448" cy="418715"/>
          </a:xfrm>
        </p:spPr>
        <p:txBody>
          <a:bodyPr>
            <a:normAutofit fontScale="90000"/>
          </a:bodyPr>
          <a:lstStyle/>
          <a:p>
            <a:r>
              <a:rPr lang="en-US" dirty="0"/>
              <a:t>Prostate Cancer &amp; Gleason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CFE69-3B40-DACF-2F65-82C8FBD2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72" y="1352699"/>
            <a:ext cx="11937856" cy="758495"/>
          </a:xfrm>
        </p:spPr>
        <p:txBody>
          <a:bodyPr>
            <a:normAutofit fontScale="92500"/>
          </a:bodyPr>
          <a:lstStyle/>
          <a:p>
            <a:pPr marL="0" lvl="2" indent="0">
              <a:buNone/>
            </a:pPr>
            <a:r>
              <a:rPr lang="en-US" dirty="0">
                <a:solidFill>
                  <a:schemeClr val="tx1"/>
                </a:solidFill>
              </a:rPr>
              <a:t>The Gleason grading system is used to assess </a:t>
            </a:r>
            <a:r>
              <a:rPr lang="en-US" b="1" dirty="0">
                <a:solidFill>
                  <a:srgbClr val="002060"/>
                </a:solidFill>
              </a:rPr>
              <a:t>how aggressive the cancer is</a:t>
            </a:r>
            <a:r>
              <a:rPr lang="en-US" dirty="0">
                <a:solidFill>
                  <a:schemeClr val="tx1"/>
                </a:solidFill>
              </a:rPr>
              <a:t>, based on glandular architecture seen in H&amp;E-stained biopsy tissue. This grade influence treatment decisions: surveillance vs surgery/radiation.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09D1A-5C37-2235-55AA-FB2CC756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diagram of a pattern&#10;&#10;AI-generated content may be incorrect.">
            <a:extLst>
              <a:ext uri="{FF2B5EF4-FFF2-40B4-BE49-F238E27FC236}">
                <a16:creationId xmlns:a16="http://schemas.microsoft.com/office/drawing/2014/main" id="{9A5C4085-24C1-D9D6-CE12-B2932929A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57" y="2111194"/>
            <a:ext cx="5298711" cy="3965629"/>
          </a:xfrm>
          <a:prstGeom prst="rect">
            <a:avLst/>
          </a:prstGeom>
        </p:spPr>
      </p:pic>
      <p:pic>
        <p:nvPicPr>
          <p:cNvPr id="10" name="Picture 9" descr="A close-up of several cells&#10;&#10;AI-generated content may be incorrect.">
            <a:extLst>
              <a:ext uri="{FF2B5EF4-FFF2-40B4-BE49-F238E27FC236}">
                <a16:creationId xmlns:a16="http://schemas.microsoft.com/office/drawing/2014/main" id="{0B9F1031-3B85-158D-489C-035825F9A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672" y="2658746"/>
            <a:ext cx="6472257" cy="23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1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E1DA-7493-695A-1399-A6736DD85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E782-5BF5-5600-3376-9DFC92AA7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85" y="386432"/>
            <a:ext cx="5947448" cy="418715"/>
          </a:xfrm>
        </p:spPr>
        <p:txBody>
          <a:bodyPr>
            <a:normAutofit fontScale="90000"/>
          </a:bodyPr>
          <a:lstStyle/>
          <a:p>
            <a:r>
              <a:rPr lang="en-US" dirty="0"/>
              <a:t>Why Automate Tissue Segmentation?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DFB59-4D0E-6142-F63B-E5B6162FC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919A-1AF4-8143-B305-C972D12AEE0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close-up of several cells&#10;&#10;AI-generated content may be incorrect.">
            <a:extLst>
              <a:ext uri="{FF2B5EF4-FFF2-40B4-BE49-F238E27FC236}">
                <a16:creationId xmlns:a16="http://schemas.microsoft.com/office/drawing/2014/main" id="{9CC1F49A-3D7C-514E-9A26-773538A3D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041" y="2778304"/>
            <a:ext cx="6472257" cy="238227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46AE4-E93A-C299-A6BC-C2E3D74A2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20" y="1685209"/>
            <a:ext cx="5277721" cy="1171908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Manual Gleason grading is </a:t>
            </a:r>
            <a:r>
              <a:rPr lang="en-US" b="0" dirty="0">
                <a:solidFill>
                  <a:schemeClr val="accent1"/>
                </a:solidFill>
              </a:rPr>
              <a:t>time-consuming</a:t>
            </a:r>
            <a:r>
              <a:rPr lang="en-US" b="0" dirty="0">
                <a:solidFill>
                  <a:schemeClr val="tx1"/>
                </a:solidFill>
              </a:rPr>
              <a:t> and subject to </a:t>
            </a:r>
            <a:r>
              <a:rPr lang="en-US" b="0" dirty="0">
                <a:solidFill>
                  <a:schemeClr val="accent1"/>
                </a:solidFill>
              </a:rPr>
              <a:t>interobserver variability</a:t>
            </a:r>
            <a:r>
              <a:rPr lang="en-US" b="0" dirty="0">
                <a:solidFill>
                  <a:schemeClr val="tx1"/>
                </a:solidFill>
              </a:rPr>
              <a:t>, especially between intermediate grades.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0C317-A81F-4575-3FA4-5C3E388EEB46}"/>
              </a:ext>
            </a:extLst>
          </p:cNvPr>
          <p:cNvSpPr txBox="1"/>
          <p:nvPr/>
        </p:nvSpPr>
        <p:spPr>
          <a:xfrm>
            <a:off x="290319" y="3558132"/>
            <a:ext cx="5448541" cy="124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67" dirty="0"/>
              <a:t>Automated segmentation into benign epithelium, stroma, and Gleason patterns will: </a:t>
            </a:r>
            <a:r>
              <a:rPr lang="en-US" sz="1867" dirty="0">
                <a:solidFill>
                  <a:srgbClr val="0070C0"/>
                </a:solidFill>
              </a:rPr>
              <a:t>a) standardize diagnosis</a:t>
            </a:r>
            <a:r>
              <a:rPr lang="en-US" sz="1867" dirty="0"/>
              <a:t>, and </a:t>
            </a:r>
            <a:r>
              <a:rPr lang="en-US" sz="1867" dirty="0">
                <a:solidFill>
                  <a:srgbClr val="0070C0"/>
                </a:solidFill>
              </a:rPr>
              <a:t>b) enable large-scale analysis across thousands of cases</a:t>
            </a:r>
          </a:p>
        </p:txBody>
      </p:sp>
    </p:spTree>
    <p:extLst>
      <p:ext uri="{BB962C8B-B14F-4D97-AF65-F5344CB8AC3E}">
        <p14:creationId xmlns:p14="http://schemas.microsoft.com/office/powerpoint/2010/main" val="218578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FFFE96-81B2-2932-0CF6-DB25B3216B94}"/>
              </a:ext>
            </a:extLst>
          </p:cNvPr>
          <p:cNvSpPr txBox="1"/>
          <p:nvPr/>
        </p:nvSpPr>
        <p:spPr>
          <a:xfrm>
            <a:off x="290623" y="95693"/>
            <a:ext cx="1084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 (Image and Mask Pairs)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B372D-590A-F881-BCAC-FB4EC14F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23" y="598217"/>
            <a:ext cx="3096275" cy="1739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A8A289-5FD9-892B-01D4-FCF73450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140" y="670123"/>
            <a:ext cx="1782860" cy="15951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58352F-C205-553D-70FB-7E2B2FD167C9}"/>
              </a:ext>
            </a:extLst>
          </p:cNvPr>
          <p:cNvCxnSpPr>
            <a:stCxn id="5" idx="3"/>
          </p:cNvCxnSpPr>
          <p:nvPr/>
        </p:nvCxnSpPr>
        <p:spPr>
          <a:xfrm flipV="1">
            <a:off x="3386898" y="1467718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C972A7-6CDB-E3A4-9407-9D2C1BAE6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047" y="777921"/>
            <a:ext cx="2443377" cy="1379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744321-4243-ABA7-A565-E62D9FC58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4845" y="865569"/>
            <a:ext cx="1574851" cy="120429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0FE4F-7C2C-5F49-8F45-478AC3556ABE}"/>
              </a:ext>
            </a:extLst>
          </p:cNvPr>
          <p:cNvCxnSpPr/>
          <p:nvPr/>
        </p:nvCxnSpPr>
        <p:spPr>
          <a:xfrm flipV="1">
            <a:off x="9273124" y="1383449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9881A8E-7B71-ABA5-04D4-472FCBBE9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13" y="2631412"/>
            <a:ext cx="2637549" cy="149157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221FBA-D7AE-F259-CBA2-45A67ED94B65}"/>
              </a:ext>
            </a:extLst>
          </p:cNvPr>
          <p:cNvCxnSpPr/>
          <p:nvPr/>
        </p:nvCxnSpPr>
        <p:spPr>
          <a:xfrm flipV="1">
            <a:off x="3152023" y="3377200"/>
            <a:ext cx="72252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2876CB6-BA92-BE37-00BF-0FCA496B1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8014" y="2764668"/>
            <a:ext cx="1667857" cy="1225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4EA53D-AD86-A4DA-6E3F-6A1AA6E91E9F}"/>
              </a:ext>
            </a:extLst>
          </p:cNvPr>
          <p:cNvSpPr txBox="1"/>
          <p:nvPr/>
        </p:nvSpPr>
        <p:spPr>
          <a:xfrm>
            <a:off x="6029692" y="2500036"/>
            <a:ext cx="59651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0: background (non-tissue) or unknown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1: stroma (connective tissue, non-epithelium tissue)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2: healthy (benign) epithelium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3: cancerous epithelium (Gleason 3)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4: cancerous epithelium (Gleason 4)</a:t>
            </a: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5: cancerous epithelium (Gleason 5)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97FE37-B2E2-D29F-C020-AD3CAD420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623" y="4393572"/>
            <a:ext cx="7772400" cy="4245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8E7B38-7278-4E5C-F80F-0E175A1D2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623" y="4939365"/>
            <a:ext cx="7772400" cy="4509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15A01D-E885-09FC-867A-455B605827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623" y="5568651"/>
            <a:ext cx="9964242" cy="42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D2B99D-894F-FF75-EE50-594AD57ABD97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Meeting) Module 1: Loading of Slide-Mask Pairs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9CD7D-BCCF-CEB1-8D56-70F4AE15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28" y="583609"/>
            <a:ext cx="6619205" cy="1191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419457-A2D5-8354-F1D1-52EB96052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92" y="1886332"/>
            <a:ext cx="2997068" cy="1665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06B6D3-1C53-3998-B919-995B065FC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703" y="1886332"/>
            <a:ext cx="3207355" cy="154266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BC4406-7E3A-D224-5967-2A51F807B347}"/>
              </a:ext>
            </a:extLst>
          </p:cNvPr>
          <p:cNvCxnSpPr>
            <a:cxnSpLocks/>
          </p:cNvCxnSpPr>
          <p:nvPr/>
        </p:nvCxnSpPr>
        <p:spPr>
          <a:xfrm>
            <a:off x="3388660" y="2571078"/>
            <a:ext cx="9574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5669B0-2E06-5155-3C06-DBA95B927FD6}"/>
              </a:ext>
            </a:extLst>
          </p:cNvPr>
          <p:cNvSpPr txBox="1"/>
          <p:nvPr/>
        </p:nvSpPr>
        <p:spPr>
          <a:xfrm>
            <a:off x="2341067" y="3530227"/>
            <a:ext cx="3629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Coupled image and mask files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86A940-A435-DD7E-8D93-F968C715D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503" y="4143848"/>
            <a:ext cx="1533503" cy="176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789CD7-D4F8-E5AC-CCFD-5CDA964EF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795" y="4143848"/>
            <a:ext cx="1375699" cy="16110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031454-3CEC-56D4-26CA-62EF5F5B9397}"/>
              </a:ext>
            </a:extLst>
          </p:cNvPr>
          <p:cNvCxnSpPr>
            <a:cxnSpLocks/>
          </p:cNvCxnSpPr>
          <p:nvPr/>
        </p:nvCxnSpPr>
        <p:spPr>
          <a:xfrm>
            <a:off x="2551006" y="4864250"/>
            <a:ext cx="19146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3949C6-D927-DD53-045A-5797595F02AE}"/>
              </a:ext>
            </a:extLst>
          </p:cNvPr>
          <p:cNvSpPr txBox="1"/>
          <p:nvPr/>
        </p:nvSpPr>
        <p:spPr>
          <a:xfrm>
            <a:off x="2551006" y="4949356"/>
            <a:ext cx="2043789" cy="33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Matched dimensions</a:t>
            </a:r>
          </a:p>
        </p:txBody>
      </p:sp>
    </p:spTree>
    <p:extLst>
      <p:ext uri="{BB962C8B-B14F-4D97-AF65-F5344CB8AC3E}">
        <p14:creationId xmlns:p14="http://schemas.microsoft.com/office/powerpoint/2010/main" val="234574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CC5A47-C770-3116-A460-2FD8A63BEAF4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(Recap of Last Meeting) Module 2: Data Visualization and 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8B5BD-8599-E717-A07C-993281AC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601765"/>
            <a:ext cx="5051612" cy="1060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BA04C7-EED1-F930-4CF5-E46D1790A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76" y="1516042"/>
            <a:ext cx="4883395" cy="369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D9722-4B4E-78CB-CBDA-E7DEE622F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401" y="430899"/>
            <a:ext cx="1841500" cy="102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19EB2-7D9D-BDDC-55C6-74C4901657BB}"/>
              </a:ext>
            </a:extLst>
          </p:cNvPr>
          <p:cNvSpPr txBox="1"/>
          <p:nvPr/>
        </p:nvSpPr>
        <p:spPr>
          <a:xfrm>
            <a:off x="9068960" y="1947106"/>
            <a:ext cx="2897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signal to background ratios in masks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40EA9F-5D12-C633-D9E5-787CB9F40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169" y="2602848"/>
            <a:ext cx="5546464" cy="455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7B14BB-53E9-2B2E-AA8B-4EAE94A596B6}"/>
              </a:ext>
            </a:extLst>
          </p:cNvPr>
          <p:cNvSpPr txBox="1"/>
          <p:nvPr/>
        </p:nvSpPr>
        <p:spPr>
          <a:xfrm>
            <a:off x="8553104" y="3090446"/>
            <a:ext cx="3528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class presence in masks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31B1FB-C1FB-8447-3902-317A91252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166" y="3583840"/>
            <a:ext cx="2917967" cy="556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EFAA41-1180-4B9F-148B-04D064AB7A3D}"/>
              </a:ext>
            </a:extLst>
          </p:cNvPr>
          <p:cNvSpPr txBox="1"/>
          <p:nvPr/>
        </p:nvSpPr>
        <p:spPr>
          <a:xfrm>
            <a:off x="8293501" y="4295397"/>
            <a:ext cx="3876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Summary of class distributions in masks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DBE29C-BC09-F701-0ECF-C731D29B0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8166" y="4633951"/>
            <a:ext cx="2897311" cy="2051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BC065B-E78C-3B77-48E4-8270F9627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2435" y="4140557"/>
            <a:ext cx="4282435" cy="25735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E1E685-2E9E-F521-0A2B-D48BA4BE3D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993" y="1700708"/>
            <a:ext cx="4141556" cy="24901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B34DAB-17D6-DE29-D345-73D91757878F}"/>
              </a:ext>
            </a:extLst>
          </p:cNvPr>
          <p:cNvSpPr txBox="1"/>
          <p:nvPr/>
        </p:nvSpPr>
        <p:spPr>
          <a:xfrm>
            <a:off x="4476666" y="2875358"/>
            <a:ext cx="1584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Tile-wise plots by distribution of classes</a:t>
            </a:r>
          </a:p>
        </p:txBody>
      </p:sp>
    </p:spTree>
    <p:extLst>
      <p:ext uri="{BB962C8B-B14F-4D97-AF65-F5344CB8AC3E}">
        <p14:creationId xmlns:p14="http://schemas.microsoft.com/office/powerpoint/2010/main" val="4021701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C1190-0604-CCE1-6F36-1DD23E91B1CF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(Agenda for Today’s Meeting) Module 3: Image Pre-Preprocessing Using Normalization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65EEB-5B3D-8883-B39B-3A8D88578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3" y="619881"/>
            <a:ext cx="4133338" cy="944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85D56-083D-96AA-8937-8A26E79FF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47" y="1564472"/>
            <a:ext cx="1990165" cy="693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555606-5E73-52D7-ABCB-676984D996DD}"/>
              </a:ext>
            </a:extLst>
          </p:cNvPr>
          <p:cNvSpPr txBox="1"/>
          <p:nvPr/>
        </p:nvSpPr>
        <p:spPr>
          <a:xfrm>
            <a:off x="276447" y="2170509"/>
            <a:ext cx="2208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Min-max normalization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D408E6-0133-EB03-1D42-227CCCD5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82" y="5209388"/>
            <a:ext cx="2649633" cy="1128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0A7D9-B5E8-1F3C-16CD-0DF8E9C89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67" y="2544546"/>
            <a:ext cx="2060928" cy="137395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4B764F-1E16-459B-457A-E3DB6798F0BA}"/>
              </a:ext>
            </a:extLst>
          </p:cNvPr>
          <p:cNvCxnSpPr>
            <a:cxnSpLocks/>
          </p:cNvCxnSpPr>
          <p:nvPr/>
        </p:nvCxnSpPr>
        <p:spPr>
          <a:xfrm flipH="1">
            <a:off x="1440399" y="3918498"/>
            <a:ext cx="1" cy="847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F0CF3D-3D2B-BC56-7FF0-1B531908890C}"/>
              </a:ext>
            </a:extLst>
          </p:cNvPr>
          <p:cNvSpPr txBox="1"/>
          <p:nvPr/>
        </p:nvSpPr>
        <p:spPr>
          <a:xfrm>
            <a:off x="158112" y="4941949"/>
            <a:ext cx="2649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Channel-wise normalization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28165B-2118-EA7B-7DE6-0B490777D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379" y="2193339"/>
            <a:ext cx="6665919" cy="345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96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DAF7E-6FC2-8989-821F-FD490B77495F}"/>
              </a:ext>
            </a:extLst>
          </p:cNvPr>
          <p:cNvSpPr txBox="1"/>
          <p:nvPr/>
        </p:nvSpPr>
        <p:spPr>
          <a:xfrm>
            <a:off x="276447" y="74428"/>
            <a:ext cx="1133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(Agenda for Today’s Meeting) Module 5: Image (Tile) Data Augmentation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B10AB-708E-5624-528F-3899A6EF5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" y="443760"/>
            <a:ext cx="4087906" cy="1020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209650-9E87-4172-5DEE-AC69E9D6C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73" y="3429000"/>
            <a:ext cx="2608879" cy="566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58ECD3-6847-6B27-7D82-2995F0705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7" y="1608805"/>
            <a:ext cx="3454801" cy="1820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34A9F7-DB66-2047-3701-2CDFA66A9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512" y="3429000"/>
            <a:ext cx="2901453" cy="566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388D7-FD82-03A3-3B76-2C6DB861E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4837" y="1586492"/>
            <a:ext cx="3454801" cy="1772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822F05-9169-AC41-8178-4C97B9ECA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0130" y="3321765"/>
            <a:ext cx="2756495" cy="566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16ED49-D543-78E8-B860-4E48DE8556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3227" y="1464025"/>
            <a:ext cx="3634442" cy="1883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E94273-ADDE-4E2B-6A80-36E2711F8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447" y="5935908"/>
            <a:ext cx="3981414" cy="478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D2DBD4-E0BE-9CCF-BD35-75D0BD34A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638" y="4265753"/>
            <a:ext cx="3132148" cy="16133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8BC9C-6C51-87A5-6708-5FD0D1A208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6714" y="5879093"/>
            <a:ext cx="2611045" cy="5127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E13C02-FE7C-1900-C490-080FA981EF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8792" y="4094450"/>
            <a:ext cx="3540846" cy="17846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88690B-4553-9B36-8D47-D0DA4C0D3E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37297" y="5879093"/>
            <a:ext cx="3031286" cy="5667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B01519-7C04-8B7D-0E36-86CA9F0C88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4141" y="3995924"/>
            <a:ext cx="3649098" cy="18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4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303</Words>
  <Application>Microsoft Macintosh PowerPoint</Application>
  <PresentationFormat>Widescreen</PresentationFormat>
  <Paragraphs>48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Inter</vt:lpstr>
      <vt:lpstr>Times New Roman</vt:lpstr>
      <vt:lpstr>Office Theme</vt:lpstr>
      <vt:lpstr>PowerPoint Presentation</vt:lpstr>
      <vt:lpstr>Prostate Cancer &amp; Gleason Grading</vt:lpstr>
      <vt:lpstr>Why Automate Tissue Segmentation?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Sharma, Rish</dc:creator>
  <cp:lastModifiedBy>Sharma, Rish</cp:lastModifiedBy>
  <cp:revision>12</cp:revision>
  <dcterms:created xsi:type="dcterms:W3CDTF">2025-04-15T20:32:16Z</dcterms:created>
  <dcterms:modified xsi:type="dcterms:W3CDTF">2025-04-22T18:02:22Z</dcterms:modified>
</cp:coreProperties>
</file>